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32" r:id="rId3"/>
    <p:sldId id="722" r:id="rId5"/>
    <p:sldId id="723" r:id="rId6"/>
    <p:sldId id="532" r:id="rId7"/>
    <p:sldId id="733" r:id="rId8"/>
    <p:sldId id="734" r:id="rId9"/>
    <p:sldId id="785" r:id="rId10"/>
    <p:sldId id="786" r:id="rId11"/>
    <p:sldId id="739" r:id="rId12"/>
    <p:sldId id="787" r:id="rId13"/>
    <p:sldId id="788" r:id="rId14"/>
    <p:sldId id="735" r:id="rId15"/>
    <p:sldId id="692" r:id="rId16"/>
    <p:sldId id="789" r:id="rId17"/>
    <p:sldId id="742" r:id="rId18"/>
    <p:sldId id="743" r:id="rId19"/>
    <p:sldId id="693" r:id="rId20"/>
    <p:sldId id="744" r:id="rId21"/>
    <p:sldId id="745" r:id="rId22"/>
    <p:sldId id="746" r:id="rId23"/>
    <p:sldId id="724" r:id="rId24"/>
    <p:sldId id="674" r:id="rId25"/>
    <p:sldId id="793" r:id="rId26"/>
    <p:sldId id="751" r:id="rId27"/>
    <p:sldId id="794" r:id="rId28"/>
    <p:sldId id="815" r:id="rId29"/>
    <p:sldId id="675" r:id="rId30"/>
    <p:sldId id="754" r:id="rId31"/>
    <p:sldId id="795" r:id="rId32"/>
    <p:sldId id="798" r:id="rId33"/>
    <p:sldId id="799" r:id="rId34"/>
    <p:sldId id="796" r:id="rId35"/>
    <p:sldId id="800" r:id="rId36"/>
    <p:sldId id="801" r:id="rId37"/>
    <p:sldId id="769" r:id="rId38"/>
    <p:sldId id="779" r:id="rId39"/>
    <p:sldId id="784" r:id="rId40"/>
    <p:sldId id="767" r:id="rId41"/>
    <p:sldId id="731" r:id="rId42"/>
    <p:sldId id="768" r:id="rId43"/>
    <p:sldId id="802" r:id="rId44"/>
    <p:sldId id="803" r:id="rId45"/>
    <p:sldId id="804" r:id="rId46"/>
    <p:sldId id="805" r:id="rId47"/>
    <p:sldId id="806" r:id="rId48"/>
    <p:sldId id="807" r:id="rId49"/>
    <p:sldId id="808" r:id="rId50"/>
    <p:sldId id="809" r:id="rId51"/>
    <p:sldId id="810" r:id="rId52"/>
    <p:sldId id="811" r:id="rId53"/>
    <p:sldId id="812" r:id="rId54"/>
    <p:sldId id="813" r:id="rId55"/>
    <p:sldId id="814" r:id="rId56"/>
  </p:sldIdLst>
  <p:sldSz cx="9144000" cy="5143500" type="screen16x9"/>
  <p:notesSz cx="6858000" cy="9144000"/>
  <p:custDataLst>
    <p:tags r:id="rId6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070CEB"/>
    <a:srgbClr val="33CC33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131" autoAdjust="0"/>
    <p:restoredTop sz="93782" autoAdjust="0"/>
  </p:normalViewPr>
  <p:slideViewPr>
    <p:cSldViewPr showGuides="1">
      <p:cViewPr varScale="1">
        <p:scale>
          <a:sx n="87" d="100"/>
          <a:sy n="87" d="100"/>
        </p:scale>
        <p:origin x="271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1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7BD77E-A4C4-4BAE-865A-9C5ABF4148B5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E030E9-624A-434A-9527-0CB1FBD9E506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312171-4F43-4AFE-9F31-6C0773A9333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AA836-F62F-4F9C-98B8-A1EB47F47E7B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3497C09-9406-4514-9296-B7C3376333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B191E7-02F3-4368-9A2B-7CC5860EE728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D9FCD864-FE46-4302-8FE8-587F18F5D745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B827A0A-0F86-438F-8E17-22BF58189398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B5B7E6E3-C3CA-450B-B705-463413F7969B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52AB679E-3323-472F-B6CA-BDC057A81B86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EC11DB0-B8EE-4D12-8AEB-26C82CDD28BF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212CAD9-7EB0-492E-B50A-E07CC3760792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7C8BD99-ED78-4577-9A33-9E80ED550ED6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 txBox="1"/>
          <p:nvPr userDrawn="1"/>
        </p:nvSpPr>
        <p:spPr>
          <a:xfrm>
            <a:off x="7010400" y="111125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 dirty="0" smtClean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/>
              <a:t>北京大学信息学院 郭炜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948488" y="4749800"/>
            <a:ext cx="2133600" cy="274638"/>
          </a:xfrm>
        </p:spPr>
        <p:txBody>
          <a:bodyPr/>
          <a:lstStyle>
            <a:lvl1pPr algn="r">
              <a:defRPr dirty="0" smtClean="0"/>
            </a:lvl1pPr>
          </a:lstStyle>
          <a:p>
            <a:pPr>
              <a:defRPr/>
            </a:pPr>
            <a:r>
              <a:rPr lang="zh-CN" altLang="en-US"/>
              <a:t>北京大学信息学院 郭炜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hyperlink" Target="http://weibo.com/guoweiofpk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数据结构和算法</a:t>
            </a:r>
            <a:br>
              <a:rPr lang="en-US" altLang="zh-CN" sz="3600" dirty="0"/>
            </a:br>
            <a:r>
              <a:rPr lang="zh-CN" altLang="en-US" sz="2600" dirty="0"/>
              <a:t>（</a:t>
            </a:r>
            <a:r>
              <a:rPr lang="en-US" altLang="zh-CN" sz="2600" dirty="0"/>
              <a:t>Python</a:t>
            </a:r>
            <a:r>
              <a:rPr lang="zh-CN" altLang="en-US" sz="2600" dirty="0"/>
              <a:t>描述）</a:t>
            </a:r>
            <a:endParaRPr lang="zh-CN" altLang="en-US" sz="2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3693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满二叉树（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binary tree)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度结点的二叉树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9992" y="2283718"/>
            <a:ext cx="25336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40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(complete binary tree)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除最后一层外，其余层的结点数目均达到最大。而且，最后一层结点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若不满，则缺的结点定是在最右边的连续若干个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https://img2.baidu.com/it/u=4259968463,3381704914&amp;fm=26&amp;fmt=auto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83" y="2281527"/>
            <a:ext cx="4536504" cy="2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二叉树的性质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112674" y="471103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福建宁德三都澳鱼排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12" y="483518"/>
            <a:ext cx="6223687" cy="4166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二叉树的性质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1) </a:t>
            </a:r>
            <a:r>
              <a:rPr lang="zh-CN" altLang="en-US" sz="2200" dirty="0">
                <a:latin typeface="微软雅黑" panose="020B0503020204020204" pitchFamily="34" charset="-122"/>
              </a:rPr>
              <a:t>第</a:t>
            </a:r>
            <a:r>
              <a:rPr lang="en-US" altLang="zh-CN" sz="2200" dirty="0" err="1">
                <a:latin typeface="微软雅黑" panose="020B0503020204020204" pitchFamily="34" charset="-122"/>
              </a:rPr>
              <a:t>i</a:t>
            </a:r>
            <a:r>
              <a:rPr lang="zh-CN" altLang="en-US" sz="2200" dirty="0">
                <a:latin typeface="微软雅黑" panose="020B0503020204020204" pitchFamily="34" charset="-122"/>
              </a:rPr>
              <a:t>层最个多</a:t>
            </a:r>
            <a:r>
              <a:rPr lang="en-US" altLang="zh-CN" sz="2200" dirty="0">
                <a:latin typeface="微软雅黑" panose="020B0503020204020204" pitchFamily="34" charset="-122"/>
              </a:rPr>
              <a:t>2</a:t>
            </a:r>
            <a:r>
              <a:rPr lang="en-US" altLang="zh-CN" sz="2200" baseline="30000" dirty="0">
                <a:latin typeface="微软雅黑" panose="020B0503020204020204" pitchFamily="34" charset="-122"/>
              </a:rPr>
              <a:t>i</a:t>
            </a:r>
            <a:r>
              <a:rPr lang="zh-CN" altLang="en-US" sz="2200" dirty="0">
                <a:latin typeface="微软雅黑" panose="020B0503020204020204" pitchFamily="34" charset="-122"/>
              </a:rPr>
              <a:t>个结点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2) </a:t>
            </a:r>
            <a:r>
              <a:rPr lang="zh-CN" altLang="en-US" sz="2200" dirty="0">
                <a:latin typeface="微软雅黑" panose="020B0503020204020204" pitchFamily="34" charset="-122"/>
              </a:rPr>
              <a:t>高为</a:t>
            </a:r>
            <a:r>
              <a:rPr lang="en-US" altLang="zh-CN" sz="2200" dirty="0">
                <a:latin typeface="微软雅黑" panose="020B0503020204020204" pitchFamily="34" charset="-122"/>
              </a:rPr>
              <a:t>h</a:t>
            </a:r>
            <a:r>
              <a:rPr lang="zh-CN" altLang="en-US" sz="2200" dirty="0">
                <a:latin typeface="微软雅黑" panose="020B0503020204020204" pitchFamily="34" charset="-122"/>
              </a:rPr>
              <a:t>的二叉树结点总数最多</a:t>
            </a:r>
            <a:r>
              <a:rPr lang="en-US" altLang="zh-CN" sz="2200" dirty="0">
                <a:latin typeface="微软雅黑" panose="020B0503020204020204" pitchFamily="34" charset="-122"/>
              </a:rPr>
              <a:t>2</a:t>
            </a:r>
            <a:r>
              <a:rPr lang="en-US" altLang="zh-CN" sz="2200" baseline="30000" dirty="0">
                <a:latin typeface="微软雅黑" panose="020B0503020204020204" pitchFamily="34" charset="-122"/>
              </a:rPr>
              <a:t>h+1</a:t>
            </a:r>
            <a:r>
              <a:rPr lang="en-US" altLang="zh-CN" sz="2200" dirty="0">
                <a:latin typeface="微软雅黑" panose="020B0503020204020204" pitchFamily="34" charset="-122"/>
              </a:rPr>
              <a:t>-1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3) </a:t>
            </a:r>
            <a:r>
              <a:rPr lang="zh-CN" altLang="en-US" sz="2200" dirty="0">
                <a:latin typeface="微软雅黑" panose="020B0503020204020204" pitchFamily="34" charset="-122"/>
              </a:rPr>
              <a:t>结点数为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</a:rPr>
              <a:t>的树，边的数目为</a:t>
            </a:r>
            <a:r>
              <a:rPr lang="en-US" altLang="zh-CN" sz="2200" dirty="0">
                <a:latin typeface="微软雅黑" panose="020B0503020204020204" pitchFamily="34" charset="-122"/>
              </a:rPr>
              <a:t>n-1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/>
              <a:t>4) n</a:t>
            </a:r>
            <a:r>
              <a:rPr lang="zh-CN" altLang="zh-CN" sz="2200" dirty="0"/>
              <a:t>个结点的非空二叉树</a:t>
            </a:r>
            <a:r>
              <a:rPr lang="zh-CN" altLang="en-US" sz="2200" dirty="0"/>
              <a:t>至少有</a:t>
            </a:r>
            <a:r>
              <a:rPr lang="en-US" altLang="zh-CN" sz="2200" dirty="0"/>
              <a:t>⌈log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(n+1)⌉</a:t>
            </a:r>
            <a:r>
              <a:rPr lang="zh-CN" altLang="zh-CN" sz="2200" dirty="0"/>
              <a:t>层结点</a:t>
            </a:r>
            <a:r>
              <a:rPr lang="zh-CN" altLang="en-US" sz="2200" dirty="0"/>
              <a:t>，即高度至少为</a:t>
            </a:r>
            <a:r>
              <a:rPr lang="en-US" altLang="zh-CN" sz="2200" dirty="0"/>
              <a:t>⌈log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(n+1)⌉- 1</a:t>
            </a:r>
            <a:endParaRPr lang="en-US" altLang="zh-CN" sz="22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/>
              <a:t>5) </a:t>
            </a:r>
            <a:r>
              <a:rPr lang="zh-CN" altLang="en-US" sz="2200" dirty="0"/>
              <a:t>在任意一棵二叉树中，若叶子结点的个数为</a:t>
            </a:r>
            <a:r>
              <a:rPr lang="en-US" altLang="zh-CN" sz="2200" dirty="0"/>
              <a:t>n0</a:t>
            </a:r>
            <a:r>
              <a:rPr lang="zh-CN" altLang="en-US" sz="2200" dirty="0"/>
              <a:t>，度为</a:t>
            </a:r>
            <a:r>
              <a:rPr lang="en-US" altLang="zh-CN" sz="2200" dirty="0"/>
              <a:t>2</a:t>
            </a:r>
            <a:r>
              <a:rPr lang="zh-CN" altLang="en-US" sz="2200" dirty="0"/>
              <a:t>的结点个数为</a:t>
            </a:r>
            <a:r>
              <a:rPr lang="en-US" altLang="zh-CN" sz="2200" dirty="0"/>
              <a:t>n2</a:t>
            </a:r>
            <a:r>
              <a:rPr lang="zh-CN" altLang="en-US" sz="2200" dirty="0"/>
              <a:t>，则</a:t>
            </a:r>
            <a:r>
              <a:rPr lang="en-US" altLang="zh-CN" sz="2200" dirty="0"/>
              <a:t>n0=n2+1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/>
              <a:t>6) </a:t>
            </a:r>
            <a:r>
              <a:rPr lang="zh-CN" altLang="zh-CN" sz="2200" dirty="0"/>
              <a:t>非空满二叉树叶结点数目等于分支结点数目加</a:t>
            </a:r>
            <a:r>
              <a:rPr lang="en-US" altLang="zh-CN" sz="2200" dirty="0"/>
              <a:t>1</a:t>
            </a:r>
            <a:r>
              <a:rPr lang="zh-CN" altLang="zh-CN" sz="2200" dirty="0"/>
              <a:t>。</a:t>
            </a:r>
            <a:endParaRPr lang="zh-CN" altLang="zh-CN" sz="22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/>
              <a:t>7</a:t>
            </a:r>
            <a:r>
              <a:rPr lang="zh-CN" altLang="en-US" sz="2200" dirty="0"/>
              <a:t>）</a:t>
            </a:r>
            <a:r>
              <a:rPr lang="zh-CN" altLang="zh-CN" sz="2200" dirty="0"/>
              <a:t>非空二叉树中的空子树数目等于其结点数目加</a:t>
            </a:r>
            <a:r>
              <a:rPr lang="en-US" altLang="zh-CN" sz="2200" dirty="0"/>
              <a:t>1</a:t>
            </a:r>
            <a:r>
              <a:rPr lang="zh-CN" altLang="zh-CN" sz="2200" dirty="0"/>
              <a:t>。</a:t>
            </a:r>
            <a:endParaRPr lang="zh-CN" altLang="zh-CN" sz="22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endParaRPr lang="en-US" altLang="zh-CN" sz="2200" dirty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完全二叉树</a:t>
            </a:r>
            <a:r>
              <a:rPr lang="zh-CN" altLang="en-US" sz="2800" dirty="0"/>
              <a:t>的性质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4114800"/>
          </a:xfrm>
        </p:spPr>
        <p:txBody>
          <a:bodyPr>
            <a:normAutofit/>
          </a:bodyPr>
          <a:lstStyle/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1) </a:t>
            </a:r>
            <a:r>
              <a:rPr lang="zh-CN" altLang="zh-CN" sz="2200" dirty="0">
                <a:latin typeface="微软雅黑" panose="020B0503020204020204" pitchFamily="34" charset="-122"/>
              </a:rPr>
              <a:t>完全二叉树中的</a:t>
            </a:r>
            <a:r>
              <a:rPr lang="en-US" altLang="zh-CN" sz="2200" dirty="0">
                <a:latin typeface="微软雅黑" panose="020B0503020204020204" pitchFamily="34" charset="-122"/>
              </a:rPr>
              <a:t>1</a:t>
            </a:r>
            <a:r>
              <a:rPr lang="zh-CN" altLang="zh-CN" sz="2200" dirty="0">
                <a:latin typeface="微软雅黑" panose="020B0503020204020204" pitchFamily="34" charset="-122"/>
              </a:rPr>
              <a:t>度结点数目为</a:t>
            </a:r>
            <a:r>
              <a:rPr lang="en-US" altLang="zh-CN" sz="2200" dirty="0">
                <a:latin typeface="微软雅黑" panose="020B0503020204020204" pitchFamily="34" charset="-122"/>
              </a:rPr>
              <a:t>0</a:t>
            </a:r>
            <a:r>
              <a:rPr lang="zh-CN" altLang="zh-CN" sz="2200" dirty="0">
                <a:latin typeface="微软雅黑" panose="020B0503020204020204" pitchFamily="34" charset="-122"/>
              </a:rPr>
              <a:t>个或</a:t>
            </a:r>
            <a:r>
              <a:rPr lang="en-US" altLang="zh-CN" sz="2200" dirty="0">
                <a:latin typeface="微软雅黑" panose="020B0503020204020204" pitchFamily="34" charset="-122"/>
              </a:rPr>
              <a:t>1</a:t>
            </a:r>
            <a:r>
              <a:rPr lang="zh-CN" altLang="zh-CN" sz="2200" dirty="0">
                <a:latin typeface="微软雅黑" panose="020B0503020204020204" pitchFamily="34" charset="-122"/>
              </a:rPr>
              <a:t>个</a:t>
            </a:r>
            <a:endParaRPr lang="zh-CN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/>
              <a:t>2) </a:t>
            </a:r>
            <a:r>
              <a:rPr lang="zh-CN" altLang="en-US" sz="2200" dirty="0"/>
              <a:t>有</a:t>
            </a:r>
            <a:r>
              <a:rPr lang="en-US" altLang="zh-CN" sz="2200" dirty="0"/>
              <a:t>n</a:t>
            </a:r>
            <a:r>
              <a:rPr lang="zh-CN" altLang="en-US" sz="2200" dirty="0"/>
              <a:t>个结点的完全二叉树有⌊</a:t>
            </a:r>
            <a:r>
              <a:rPr lang="en-US" altLang="zh-CN" sz="2200" dirty="0"/>
              <a:t>(n+1)/2⌋</a:t>
            </a:r>
            <a:r>
              <a:rPr lang="zh-CN" altLang="en-US" sz="2200" dirty="0"/>
              <a:t>个叶结点。</a:t>
            </a:r>
            <a:endParaRPr lang="en-US" altLang="zh-CN" sz="22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3) </a:t>
            </a:r>
            <a:r>
              <a:rPr lang="zh-CN" altLang="en-US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</a:rPr>
              <a:t>个叶结点的完全二叉树有</a:t>
            </a:r>
            <a:r>
              <a:rPr lang="en-US" altLang="zh-CN" sz="2200" dirty="0">
                <a:latin typeface="微软雅黑" panose="020B0503020204020204" pitchFamily="34" charset="-122"/>
              </a:rPr>
              <a:t>2n</a:t>
            </a:r>
            <a:r>
              <a:rPr lang="zh-CN" altLang="en-US" sz="2200" dirty="0">
                <a:latin typeface="微软雅黑" panose="020B0503020204020204" pitchFamily="34" charset="-122"/>
              </a:rPr>
              <a:t>或</a:t>
            </a:r>
            <a:r>
              <a:rPr lang="en-US" altLang="zh-CN" sz="2200" dirty="0">
                <a:latin typeface="微软雅黑" panose="020B0503020204020204" pitchFamily="34" charset="-122"/>
              </a:rPr>
              <a:t>2n-1</a:t>
            </a:r>
            <a:r>
              <a:rPr lang="zh-CN" altLang="en-US" sz="2200" dirty="0">
                <a:latin typeface="微软雅黑" panose="020B0503020204020204" pitchFamily="34" charset="-122"/>
              </a:rPr>
              <a:t>个结点</a:t>
            </a:r>
            <a:r>
              <a:rPr lang="en-US" altLang="zh-CN" sz="2200" dirty="0">
                <a:latin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</a:rPr>
              <a:t>两种都可以构建</a:t>
            </a:r>
            <a:r>
              <a:rPr lang="en-US" altLang="zh-CN" sz="2200" dirty="0">
                <a:latin typeface="微软雅黑" panose="020B0503020204020204" pitchFamily="34" charset="-122"/>
              </a:rPr>
              <a:t>)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latin typeface="微软雅黑" panose="020B0503020204020204" pitchFamily="34" charset="-122"/>
              </a:rPr>
              <a:t>4) </a:t>
            </a:r>
            <a:r>
              <a:rPr lang="zh-CN" altLang="zh-CN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zh-CN" sz="2200" dirty="0">
                <a:latin typeface="微软雅黑" panose="020B0503020204020204" pitchFamily="34" charset="-122"/>
              </a:rPr>
              <a:t>个结点的非空完全二叉树的高度为</a:t>
            </a:r>
            <a:r>
              <a:rPr lang="en-US" altLang="zh-CN" sz="2200" dirty="0">
                <a:latin typeface="微软雅黑" panose="020B0503020204020204" pitchFamily="34" charset="-122"/>
              </a:rPr>
              <a:t>⌈log</a:t>
            </a:r>
            <a:r>
              <a:rPr lang="en-US" altLang="zh-CN" sz="220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sz="2200" dirty="0">
                <a:latin typeface="微软雅黑" panose="020B0503020204020204" pitchFamily="34" charset="-122"/>
              </a:rPr>
              <a:t>(n+1)⌉-1</a:t>
            </a:r>
            <a:r>
              <a:rPr lang="zh-CN" altLang="zh-CN" sz="2200" dirty="0">
                <a:latin typeface="微软雅黑" panose="020B0503020204020204" pitchFamily="34" charset="-122"/>
              </a:rPr>
              <a:t>。</a:t>
            </a:r>
            <a:r>
              <a:rPr lang="zh-CN" altLang="en-US" sz="2200" dirty="0">
                <a:latin typeface="微软雅黑" panose="020B0503020204020204" pitchFamily="34" charset="-122"/>
              </a:rPr>
              <a:t>即：</a:t>
            </a:r>
            <a:endParaRPr lang="en-US" altLang="zh-CN" sz="22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zh-CN" sz="2200" dirty="0">
                <a:latin typeface="微软雅黑" panose="020B0503020204020204" pitchFamily="34" charset="-122"/>
              </a:rPr>
              <a:t>有</a:t>
            </a:r>
            <a:r>
              <a:rPr lang="en-US" altLang="zh-CN" sz="2200" dirty="0">
                <a:latin typeface="微软雅黑" panose="020B0503020204020204" pitchFamily="34" charset="-122"/>
              </a:rPr>
              <a:t>n</a:t>
            </a:r>
            <a:r>
              <a:rPr lang="zh-CN" altLang="zh-CN" sz="2200" dirty="0">
                <a:latin typeface="微软雅黑" panose="020B0503020204020204" pitchFamily="34" charset="-122"/>
              </a:rPr>
              <a:t>个结点的非空完全二叉树共有</a:t>
            </a:r>
            <a:r>
              <a:rPr lang="en-US" altLang="zh-CN" sz="2200" dirty="0">
                <a:latin typeface="微软雅黑" panose="020B0503020204020204" pitchFamily="34" charset="-122"/>
              </a:rPr>
              <a:t>⌈log2(n+1)⌉</a:t>
            </a:r>
            <a:r>
              <a:rPr lang="zh-CN" altLang="zh-CN" sz="2200" dirty="0">
                <a:latin typeface="微软雅黑" panose="020B0503020204020204" pitchFamily="34" charset="-122"/>
              </a:rPr>
              <a:t>层结点</a:t>
            </a:r>
            <a:r>
              <a:rPr lang="zh-CN" altLang="en-US" sz="2200" dirty="0">
                <a:latin typeface="微软雅黑" panose="020B0503020204020204" pitchFamily="34" charset="-122"/>
              </a:rPr>
              <a:t>。</a:t>
            </a:r>
            <a:endParaRPr lang="zh-CN" altLang="zh-CN" sz="2200" dirty="0">
              <a:latin typeface="微软雅黑" panose="020B0503020204020204" pitchFamily="34" charset="-122"/>
            </a:endParaRPr>
          </a:p>
          <a:p>
            <a:pPr lvl="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endParaRPr lang="zh-CN" altLang="zh-CN" sz="22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完全二叉树的性质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28700"/>
            <a:ext cx="8820472" cy="132702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solidFill>
                  <a:srgbClr val="7030A0"/>
                </a:solidFill>
                <a:latin typeface="微软雅黑" panose="020B0503020204020204" pitchFamily="34" charset="-122"/>
              </a:rPr>
              <a:t>完全二叉树</a:t>
            </a:r>
            <a:endParaRPr lang="en-US" altLang="zh-CN" sz="22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100" dirty="0">
                <a:latin typeface="微软雅黑" panose="020B0503020204020204" pitchFamily="34" charset="-122"/>
              </a:rPr>
              <a:t>可以用列表存放完全二叉树的结点，不需要左右子结点指针。下标为</a:t>
            </a:r>
            <a:r>
              <a:rPr lang="en-US" altLang="zh-CN" sz="2100" dirty="0" err="1">
                <a:latin typeface="微软雅黑" panose="020B0503020204020204" pitchFamily="34" charset="-122"/>
              </a:rPr>
              <a:t>i</a:t>
            </a:r>
            <a:r>
              <a:rPr lang="zh-CN" altLang="en-US" sz="2100" dirty="0">
                <a:latin typeface="微软雅黑" panose="020B0503020204020204" pitchFamily="34" charset="-122"/>
              </a:rPr>
              <a:t>的结点的左子结点下标是</a:t>
            </a:r>
            <a:r>
              <a:rPr lang="en-US" altLang="zh-CN" sz="2100" dirty="0">
                <a:latin typeface="微软雅黑" panose="020B0503020204020204" pitchFamily="34" charset="-122"/>
              </a:rPr>
              <a:t>2*i+1,</a:t>
            </a:r>
            <a:r>
              <a:rPr lang="zh-CN" altLang="en-US" sz="2100" dirty="0">
                <a:latin typeface="微软雅黑" panose="020B0503020204020204" pitchFamily="34" charset="-122"/>
              </a:rPr>
              <a:t>右子结点是</a:t>
            </a:r>
            <a:r>
              <a:rPr lang="en-US" altLang="zh-CN" sz="2100" dirty="0">
                <a:latin typeface="微软雅黑" panose="020B0503020204020204" pitchFamily="34" charset="-122"/>
              </a:rPr>
              <a:t>2*i+2 (</a:t>
            </a:r>
            <a:r>
              <a:rPr lang="zh-CN" altLang="en-US" sz="2100" dirty="0">
                <a:latin typeface="微软雅黑" panose="020B0503020204020204" pitchFamily="34" charset="-122"/>
              </a:rPr>
              <a:t>根下标为</a:t>
            </a:r>
            <a:r>
              <a:rPr lang="en-US" altLang="zh-CN" sz="2100" dirty="0">
                <a:latin typeface="微软雅黑" panose="020B0503020204020204" pitchFamily="34" charset="-122"/>
              </a:rPr>
              <a:t>0)</a:t>
            </a:r>
            <a:r>
              <a:rPr lang="zh-CN" altLang="en-US" sz="2100" dirty="0">
                <a:latin typeface="微软雅黑" panose="020B0503020204020204" pitchFamily="34" charset="-122"/>
              </a:rPr>
              <a:t>。</a:t>
            </a:r>
            <a:r>
              <a:rPr lang="zh-CN" altLang="zh-CN" sz="2100" dirty="0">
                <a:latin typeface="微软雅黑" panose="020B0503020204020204" pitchFamily="34" charset="-122"/>
              </a:rPr>
              <a:t>下标为</a:t>
            </a:r>
            <a:r>
              <a:rPr lang="en-US" altLang="zh-CN" sz="2100" dirty="0" err="1">
                <a:latin typeface="微软雅黑" panose="020B0503020204020204" pitchFamily="34" charset="-122"/>
              </a:rPr>
              <a:t>i</a:t>
            </a:r>
            <a:r>
              <a:rPr lang="zh-CN" altLang="zh-CN" sz="2100" dirty="0">
                <a:latin typeface="微软雅黑" panose="020B0503020204020204" pitchFamily="34" charset="-122"/>
              </a:rPr>
              <a:t>的元素，其父结点的下标就是</a:t>
            </a:r>
            <a:r>
              <a:rPr lang="en-US" altLang="zh-CN" sz="2100" dirty="0">
                <a:latin typeface="微软雅黑" panose="020B0503020204020204" pitchFamily="34" charset="-122"/>
              </a:rPr>
              <a:t>(i-1)//2 </a:t>
            </a:r>
            <a:endParaRPr lang="zh-CN" altLang="zh-CN" sz="2100" dirty="0">
              <a:latin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endParaRPr lang="en-US" altLang="zh-CN" sz="2200" dirty="0">
              <a:latin typeface="微软雅黑" panose="020B0503020204020204" pitchFamily="34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6D265D7A-DF4D-43B7-8B94-2850497E659B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6325" y="2355726"/>
            <a:ext cx="3895725" cy="2228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4089" y="24556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4084" y="334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5166" y="3345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50028" y="42261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6368" y="42289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4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8759" y="4215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5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13637" y="4222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6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二叉树的实现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524328" y="4548245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山西应县木塔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16237" y="899858"/>
            <a:ext cx="6227762" cy="35017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二叉树的实现方法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0824" y="1347788"/>
            <a:ext cx="8893175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None,right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None):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,self.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0825" y="1347788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二叉树是一个三个元素的列表</a:t>
            </a:r>
            <a:r>
              <a:rPr lang="en-US" altLang="zh-CN" sz="2400" dirty="0">
                <a:latin typeface="微软雅黑" panose="020B0503020204020204" pitchFamily="34" charset="-122"/>
              </a:rPr>
              <a:t>X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X[0]</a:t>
            </a:r>
            <a:r>
              <a:rPr lang="zh-CN" altLang="en-US" sz="2400" dirty="0">
                <a:latin typeface="微软雅黑" panose="020B0503020204020204" pitchFamily="34" charset="-122"/>
              </a:rPr>
              <a:t>是根结点的数据，</a:t>
            </a:r>
            <a:r>
              <a:rPr lang="en-US" altLang="zh-CN" sz="2400" dirty="0">
                <a:latin typeface="微软雅黑" panose="020B0503020204020204" pitchFamily="34" charset="-122"/>
              </a:rPr>
              <a:t>X[1]</a:t>
            </a:r>
            <a:r>
              <a:rPr lang="zh-CN" altLang="en-US" sz="2400" dirty="0">
                <a:latin typeface="微软雅黑" panose="020B0503020204020204" pitchFamily="34" charset="-122"/>
              </a:rPr>
              <a:t>是左子树，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X[2]</a:t>
            </a:r>
            <a:r>
              <a:rPr lang="zh-CN" altLang="en-US" sz="2400" dirty="0">
                <a:latin typeface="微软雅黑" panose="020B0503020204020204" pitchFamily="34" charset="-122"/>
              </a:rPr>
              <a:t>是右子树。如果没有左子树，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X[1]</a:t>
            </a:r>
            <a:r>
              <a:rPr lang="zh-CN" altLang="en-US" sz="2400" dirty="0">
                <a:latin typeface="微软雅黑" panose="020B0503020204020204" pitchFamily="34" charset="-122"/>
              </a:rPr>
              <a:t>就是空表</a:t>
            </a:r>
            <a:r>
              <a:rPr lang="en-US" altLang="zh-CN" sz="2400" dirty="0">
                <a:latin typeface="微软雅黑" panose="020B0503020204020204" pitchFamily="34" charset="-122"/>
              </a:rPr>
              <a:t>[]</a:t>
            </a:r>
            <a:r>
              <a:rPr lang="zh-CN" altLang="en-US" sz="2400" dirty="0">
                <a:latin typeface="微软雅黑" panose="020B0503020204020204" pitchFamily="34" charset="-122"/>
              </a:rPr>
              <a:t>，如果没有右子树，</a:t>
            </a:r>
            <a:r>
              <a:rPr lang="en-US" altLang="zh-CN" sz="2400" dirty="0">
                <a:latin typeface="微软雅黑" panose="020B0503020204020204" pitchFamily="34" charset="-122"/>
              </a:rPr>
              <a:t>X[2]</a:t>
            </a:r>
            <a:r>
              <a:rPr lang="zh-CN" altLang="en-US" sz="2400" dirty="0">
                <a:latin typeface="微软雅黑" panose="020B0503020204020204" pitchFamily="34" charset="-122"/>
              </a:rPr>
              <a:t>就是空表。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叶子结点为：</a:t>
            </a:r>
            <a:r>
              <a:rPr lang="en-US" altLang="zh-CN" sz="2400" dirty="0">
                <a:latin typeface="微软雅黑" panose="020B0503020204020204" pitchFamily="34" charset="-122"/>
              </a:rPr>
              <a:t>[data,[],[]]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78864" y="798513"/>
            <a:ext cx="8385623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[3,[],[]],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[4,[],[]]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[5,[],[]],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[6,[],[]]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即：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 [1, [3, [], []], [4, [], []]], [2, [5, [], []], [6, [], []]]]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1563638"/>
            <a:ext cx="3895725" cy="2228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03780" y="16635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0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3775" y="25506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4857" y="25536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9719" y="34340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06059" y="34368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4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78450" y="3423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5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3328" y="34300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6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二叉树</a:t>
            </a:r>
            <a:endParaRPr lang="zh-CN" altLang="en-US" sz="3600" dirty="0"/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二叉树的列表实现方法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[],right = []):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tree.treeList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self.treeList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 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tree.treeList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二叉树的遍历</a:t>
            </a:r>
            <a:endParaRPr lang="zh-CN" altLang="en-US" sz="2200" dirty="0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69674"/>
            <a:ext cx="6227762" cy="4670822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9460" y="4731921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日本奈良东大寺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1818" y="1031167"/>
            <a:ext cx="83756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广度优先遍历：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使用队列，按层遍历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深度优先遍历：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编写递归函数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0" indent="72009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前序遍历过程：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前序遍历左子树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前序遍历右子树。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72009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中序遍历过程：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中序遍历左子树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中序遍历右子树。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72009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后序遍历过程：</a:t>
            </a:r>
            <a:r>
              <a:rPr lang="en-US" altLang="zh-CN" sz="2000" dirty="0">
                <a:latin typeface="微软雅黑" panose="020B0503020204020204" pitchFamily="34" charset="-122"/>
              </a:rPr>
              <a:t>1)</a:t>
            </a:r>
            <a:r>
              <a:rPr lang="zh-CN" altLang="en-US" sz="2000" dirty="0">
                <a:latin typeface="微软雅黑" panose="020B0503020204020204" pitchFamily="34" charset="-122"/>
              </a:rPr>
              <a:t>后序遍历左子树 </a:t>
            </a:r>
            <a:r>
              <a:rPr lang="en-US" altLang="zh-CN" sz="2000" dirty="0">
                <a:latin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</a:rPr>
              <a:t>后序遍历右子树 </a:t>
            </a:r>
            <a:r>
              <a:rPr lang="en-US" altLang="zh-CN" sz="2000" dirty="0">
                <a:latin typeface="微软雅黑" panose="020B0503020204020204" pitchFamily="34" charset="-122"/>
              </a:rPr>
              <a:t>3)</a:t>
            </a:r>
            <a:r>
              <a:rPr lang="zh-CN" altLang="en-US" sz="2000" dirty="0">
                <a:latin typeface="微软雅黑" panose="020B0503020204020204" pitchFamily="34" charset="-122"/>
              </a:rPr>
              <a:t>访问根结点。 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72009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“访问”</a:t>
            </a:r>
            <a:r>
              <a:rPr lang="zh-CN" altLang="zh-CN" sz="2000" dirty="0">
                <a:latin typeface="微软雅黑" panose="020B0503020204020204" pitchFamily="34" charset="-122"/>
              </a:rPr>
              <a:t>指的是对结点进行某种具体操作，比如输出其值、修改其值等。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遍历只需要访问每个结点一次，因此复杂度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O(n)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</a:rPr>
              <a:t>是总结点数目。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1520" y="1547273"/>
            <a:ext cx="4512940" cy="18885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前序遍历访问序列：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ABDEHCFIGJ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中序遍历访问序列：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DBHEAIFCGJ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后续遍历访问序列：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DHEBIFJGCA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按层遍历访问序列：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</a:rPr>
              <a:t>ABCDEFGHIJ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  <a:endParaRPr lang="zh-CN" altLang="en-US" sz="2800" dirty="0"/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23242"/>
            <a:ext cx="3984213" cy="222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0951" y="743110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None,right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None):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self.data,self.left,self.right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self,tree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#tree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是一个二叉树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tree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前序遍历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,op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是函数，表示操作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op(self)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访问根结点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左子树不为空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遍历左子树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遍历右子树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362" y="555526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中序遍历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op)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op(self)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self.right.inorderTraversal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后序遍历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self.left.postorderTraversal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self.right.postorderTraversal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op(self)</a:t>
            </a: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7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362" y="555526"/>
            <a:ext cx="837565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bfsTraversal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按层次遍历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collections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 0: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dq.popleft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op(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dq.append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用法：</a:t>
            </a:r>
            <a:endParaRPr lang="en-US" altLang="zh-CN" sz="1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(lambda x: print(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x.data,end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="")</a:t>
            </a:r>
            <a:endParaRPr lang="zh-CN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(lambda x: </a:t>
            </a:r>
            <a:r>
              <a:rPr lang="en-US" altLang="zh-CN" sz="1600" b="1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x.data</a:t>
            </a:r>
            <a:r>
              <a:rPr lang="en-US" altLang="zh-CN" sz="16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+=100)</a:t>
            </a:r>
            <a:endParaRPr lang="zh-CN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1600" b="1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F2E1F88-96F6-4CE9-92B8-9341C2CD9EAC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1508" name="标题 1"/>
          <p:cNvSpPr>
            <a:spLocks noGrp="1"/>
          </p:cNvSpPr>
          <p:nvPr>
            <p:ph type="title"/>
          </p:nvPr>
        </p:nvSpPr>
        <p:spPr>
          <a:xfrm>
            <a:off x="179387" y="0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二叉树的遍历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遍历序列和二叉树</a:t>
            </a:r>
            <a:endParaRPr lang="zh-CN" altLang="en-US" sz="2800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1800225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仅凭一种遍历序列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前序、后序、中序），不能确定二叉树的样子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给出一棵二叉树的前序遍历序列，和后序遍历序列，依然不能确定这棵树的样子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18137" y="32194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476597" y="3038529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12558" y="272160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19233" y="32194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8" idx="0"/>
          </p:cNvCxnSpPr>
          <p:nvPr/>
        </p:nvCxnSpPr>
        <p:spPr>
          <a:xfrm flipH="1" flipV="1">
            <a:off x="2339752" y="3038529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760908" y="375152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919368" y="3550452"/>
            <a:ext cx="446493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203017" y="32053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5361477" y="3024447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997438" y="270752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04113" y="32053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5" idx="0"/>
          </p:cNvCxnSpPr>
          <p:nvPr/>
        </p:nvCxnSpPr>
        <p:spPr>
          <a:xfrm flipH="1" flipV="1">
            <a:off x="6224632" y="3024447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750524" y="378298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endCxn id="27" idx="0"/>
          </p:cNvCxnSpPr>
          <p:nvPr/>
        </p:nvCxnSpPr>
        <p:spPr>
          <a:xfrm>
            <a:off x="7250742" y="3536370"/>
            <a:ext cx="658242" cy="2466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11560" y="4346522"/>
            <a:ext cx="8829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上面两棵二叉树有相同前序序列和中序序列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遍历序列和二叉树</a:t>
            </a:r>
            <a:endParaRPr lang="zh-CN" altLang="en-US" sz="2800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107950" y="771525"/>
            <a:ext cx="837565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给出一棵二叉树的中序遍历序列，再加上前序序列，或后序序列，就可以确定树的样子</a:t>
            </a:r>
            <a:endParaRPr lang="en-US" altLang="zh-CN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由前序序列和中序序列构造二叉树，假设序列分别为于列表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和列表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1) P[0]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是树的树根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2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）找到树根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P[0]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在中序序列中的位置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，并将中序序列以树根为界分为左子树的中序序列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Q[:X]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和右子树的中序序列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Q[X+1:]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P[1:X+1]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是左子树的前序序列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,P[X+1:]</a:t>
            </a:r>
            <a:r>
              <a:rPr lang="zh-CN" altLang="en-US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是右子树的前序序列，递归建两棵子树 </a:t>
            </a:r>
            <a:r>
              <a:rPr lang="en-US" altLang="zh-CN" sz="20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20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B078EC9A-0849-4004-BD83-D8E8286B6137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2742" y="995874"/>
            <a:ext cx="85997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文本二叉树就是由若干行文本来表示的一棵二叉树。其定义如下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1) </a:t>
            </a:r>
            <a:r>
              <a:rPr lang="zh-CN" altLang="en-US" dirty="0">
                <a:ea typeface="微软雅黑" panose="020B0503020204020204" pitchFamily="34" charset="-122"/>
              </a:rPr>
              <a:t>每一行代表一个结点，每个结点是一个英文字母。</a:t>
            </a:r>
            <a:endParaRPr lang="zh-CN" altLang="en-US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2) </a:t>
            </a:r>
            <a:r>
              <a:rPr lang="zh-CN" altLang="en-US" dirty="0">
                <a:ea typeface="微软雅黑" panose="020B0503020204020204" pitchFamily="34" charset="-122"/>
              </a:rPr>
              <a:t>每个结点的父结点，就是它上方，离它最近的，比它往左偏移了一个制表符的那个结点。没有父结点的结点，是树根。</a:t>
            </a:r>
            <a:endParaRPr lang="zh-CN" altLang="en-US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3) </a:t>
            </a:r>
            <a:r>
              <a:rPr lang="zh-CN" altLang="en-US" dirty="0">
                <a:ea typeface="微软雅黑" panose="020B0503020204020204" pitchFamily="34" charset="-122"/>
              </a:rPr>
              <a:t>如果一个结点的左子树为空，则在其下面的一行用一个缩进了一个制表符的</a:t>
            </a:r>
            <a:r>
              <a:rPr lang="en-US" altLang="zh-CN" dirty="0">
                <a:ea typeface="微软雅黑" panose="020B0503020204020204" pitchFamily="34" charset="-122"/>
              </a:rPr>
              <a:t>0</a:t>
            </a:r>
            <a:r>
              <a:rPr lang="zh-CN" altLang="en-US" dirty="0">
                <a:ea typeface="微软雅黑" panose="020B0503020204020204" pitchFamily="34" charset="-122"/>
              </a:rPr>
              <a:t>表示其有空的左子树；若右子树为空，则右子树无须表示。若右子树不为空，则表示完左子树后再表示右子树。</a:t>
            </a:r>
            <a:endParaRPr lang="zh-CN" altLang="en-US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给定一个文本二叉树，求其前序、中序、后序遍历序列。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二叉树概念及性质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402513" y="4649788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</a:rPr>
              <a:t>黄山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52184"/>
            <a:ext cx="6227762" cy="41689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2264" y="256553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850724" y="2384614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534709" y="2067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39101" y="25591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7" idx="0"/>
          </p:cNvCxnSpPr>
          <p:nvPr/>
        </p:nvCxnSpPr>
        <p:spPr>
          <a:xfrm flipH="1" flipV="1">
            <a:off x="6659620" y="2378180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1697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D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58507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696196" y="350602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E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0" idx="4"/>
          </p:cNvCxnSpPr>
          <p:nvPr/>
        </p:nvCxnSpPr>
        <p:spPr>
          <a:xfrm flipH="1">
            <a:off x="5909022" y="3318000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053464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>
            <a:stCxn id="27" idx="4"/>
            <a:endCxn id="36" idx="0"/>
          </p:cNvCxnSpPr>
          <p:nvPr/>
        </p:nvCxnSpPr>
        <p:spPr>
          <a:xfrm flipH="1">
            <a:off x="7211924" y="2876021"/>
            <a:ext cx="485637" cy="1250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0084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H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 flipV="1">
            <a:off x="76894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534709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6747535" y="3311566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546785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>
            <a:stCxn id="44" idx="0"/>
            <a:endCxn id="36" idx="4"/>
          </p:cNvCxnSpPr>
          <p:nvPr/>
        </p:nvCxnSpPr>
        <p:spPr>
          <a:xfrm flipH="1" flipV="1">
            <a:off x="7211924" y="3318000"/>
            <a:ext cx="493321" cy="18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92742" y="995874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ea typeface="微软雅黑" panose="020B0503020204020204" pitchFamily="34" charset="-122"/>
              </a:rPr>
              <a:t>样例输入：</a:t>
            </a:r>
            <a:endParaRPr lang="pt-BR" altLang="zh-CN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A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B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0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D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	E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F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G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	I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	J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		H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2264" y="256553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850724" y="2384614"/>
            <a:ext cx="79442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534709" y="2067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39101" y="25591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7" idx="0"/>
          </p:cNvCxnSpPr>
          <p:nvPr/>
        </p:nvCxnSpPr>
        <p:spPr>
          <a:xfrm flipH="1" flipV="1">
            <a:off x="6659620" y="2378180"/>
            <a:ext cx="1037941" cy="1809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1697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D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58507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696196" y="350602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E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0" idx="4"/>
          </p:cNvCxnSpPr>
          <p:nvPr/>
        </p:nvCxnSpPr>
        <p:spPr>
          <a:xfrm flipH="1">
            <a:off x="5909022" y="3318000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053464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G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>
            <a:stCxn id="27" idx="4"/>
            <a:endCxn id="36" idx="0"/>
          </p:cNvCxnSpPr>
          <p:nvPr/>
        </p:nvCxnSpPr>
        <p:spPr>
          <a:xfrm flipH="1">
            <a:off x="7211924" y="2876021"/>
            <a:ext cx="485637" cy="1250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008465" y="30010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H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 flipV="1">
            <a:off x="7689425" y="2882456"/>
            <a:ext cx="431576" cy="121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534709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6747535" y="3311566"/>
            <a:ext cx="419203" cy="190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546785" y="34995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>
            <a:stCxn id="44" idx="0"/>
            <a:endCxn id="36" idx="4"/>
          </p:cNvCxnSpPr>
          <p:nvPr/>
        </p:nvCxnSpPr>
        <p:spPr>
          <a:xfrm flipH="1" flipV="1">
            <a:off x="7211924" y="3318000"/>
            <a:ext cx="493321" cy="18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92742" y="9958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ea typeface="微软雅黑" panose="020B0503020204020204" pitchFamily="34" charset="-122"/>
              </a:rPr>
              <a:t>样例输出：</a:t>
            </a:r>
            <a:endParaRPr lang="en-US" altLang="zh-CN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ABDEFGIJH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BEDAIGJFH</a:t>
            </a:r>
            <a:endParaRPr lang="pt-BR" altLang="zh-CN" dirty="0">
              <a:ea typeface="微软雅黑" panose="020B0503020204020204" pitchFamily="34" charset="-122"/>
            </a:endParaRPr>
          </a:p>
          <a:p>
            <a:r>
              <a:rPr lang="pt-BR" altLang="zh-CN" dirty="0">
                <a:ea typeface="微软雅黑" panose="020B0503020204020204" pitchFamily="34" charset="-122"/>
              </a:rPr>
              <a:t>EDBIJGHFA</a:t>
            </a:r>
            <a:endParaRPr lang="pt-BR" altLang="zh-CN" dirty="0">
              <a:ea typeface="微软雅黑" panose="020B0503020204020204" pitchFamily="34" charset="-122"/>
            </a:endParaRPr>
          </a:p>
          <a:p>
            <a:endParaRPr lang="pt-BR" altLang="zh-CN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与前同，略 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正要看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里的第几个元素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build(level):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读取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指向的那一个元素，并建立以其为根的子树，该根的层次是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nonlocal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tree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][1])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建根结点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1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看下一个元素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 and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][0] == level + 1: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][1] != '0':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tree.addLeft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(level + 1))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else: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没有左子树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 and nodes[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][0] == level + 1: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tree.addRight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(level + 1))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tree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build(0)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#build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会推进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nodesPtr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到文本中所建的子树的下一行的位置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nodes = []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#nodes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元素为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缩进，数据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，例如：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[(0, 'A'), (1, 'B'), ......]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每个元素代表一个结点，缩进即结点的层次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try: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 = input().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nodes.append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(s)-1,s.strip()))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except: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break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例题：文本二叉树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3600" y="948245"/>
            <a:ext cx="8750887" cy="4114800"/>
          </a:xfrm>
        </p:spPr>
        <p:txBody>
          <a:bodyPr>
            <a:noAutofit/>
          </a:bodyPr>
          <a:lstStyle/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tree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(nodes)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tree.preorderTraversal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tree.inorderTraversal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3180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tree.postorderTraversal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(lambda x:print(x.data,end=""))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A35E3F0-8713-491F-9530-0B14C357BBD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481013"/>
            <a:ext cx="6218237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3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244740" name="文本框 2"/>
          <p:cNvSpPr txBox="1">
            <a:spLocks noChangeArrowheads="1"/>
          </p:cNvSpPr>
          <p:nvPr/>
        </p:nvSpPr>
        <p:spPr bwMode="auto">
          <a:xfrm>
            <a:off x="7835900" y="4659313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</a:rPr>
              <a:t>河北白洋淀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4741" name="标题 1"/>
          <p:cNvSpPr txBox="1"/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非递归遍历二叉树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4474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914A8F-DD4C-43A0-BDA3-E75CE654C64D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二叉树的非递归前序遍历</a:t>
            </a:r>
            <a:endParaRPr lang="zh-CN" altLang="en-US" sz="2800" dirty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2412" y="882650"/>
            <a:ext cx="8784084" cy="3468687"/>
          </a:xfrm>
        </p:spPr>
        <p:txBody>
          <a:bodyPr/>
          <a:lstStyle/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BinaryTree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self,data,left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None,right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None):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self.data,self.left,self.right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data,left,right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preorderTraversal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stack = [self]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(stack) &gt; 0: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node =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op(node)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node.right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先入栈的后访问，所以右子结点先入栈</a:t>
            </a:r>
            <a:endParaRPr lang="zh-CN" alt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node.left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后入栈的先访问，所以左子结点后入栈</a:t>
            </a:r>
            <a:endParaRPr lang="zh-CN" alt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9861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90B141-82BB-4C22-9AB3-CFE67BC0844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二叉树的非递归中序遍历</a:t>
            </a:r>
            <a:endParaRPr lang="zh-CN" altLang="en-US" sz="2800" dirty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2412" y="882650"/>
            <a:ext cx="8784084" cy="3468687"/>
          </a:xfrm>
        </p:spPr>
        <p:txBody>
          <a:bodyPr/>
          <a:lstStyle/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inorderTravel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self,op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stack = [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[self,0]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的左子树还没有遍历过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(stack) &gt; 0: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node = stack[-1]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node[0] == None: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#node[0]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是子树根结点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continue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node[1] == 0: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左子树还没有遍历过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([node[0].left,0])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node[1] = 1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下次再出现在栈顶时左子树已经遍历过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node[1] == 1: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左子树已经遍历过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op(node[0])  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stack.pop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stack.append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([node[0].right, 0])</a:t>
            </a: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endParaRPr lang="zh-CN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endParaRPr lang="zh-CN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endParaRPr lang="en-US" altLang="zh-CN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9861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90B141-82BB-4C22-9AB3-CFE67BC0844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2959" y="361276"/>
            <a:ext cx="4248472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defTabSz="720090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用法：</a:t>
            </a:r>
            <a:endParaRPr lang="da-DK" altLang="zh-CN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da-DK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tree.inorderTravel(lambda x:  </a:t>
            </a:r>
            <a:endParaRPr lang="da-DK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20090">
              <a:buFont typeface="Arial" panose="020B0604020202020204" pitchFamily="34" charset="0"/>
              <a:buNone/>
              <a:defRPr/>
            </a:pPr>
            <a:r>
              <a:rPr lang="da-DK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print(x.data,end=""))</a:t>
            </a:r>
            <a:endParaRPr lang="da-DK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二叉树的应用</a:t>
            </a:r>
            <a:endParaRPr lang="zh-CN" altLang="en-US" sz="2200" dirty="0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139113" y="4732338"/>
            <a:ext cx="100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</a:rPr>
              <a:t>挪威天池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227762" cy="4670822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519460" y="4731921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日本京都清水寺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实例：表达式树</a:t>
            </a:r>
            <a:endParaRPr lang="zh-CN" altLang="en-US" sz="2800" dirty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pic>
        <p:nvPicPr>
          <p:cNvPr id="8194" name="Picture 2" descr="https://img1.baidu.com/it/u=3289536843,3440145494&amp;fm=26&amp;fmt=auto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275606"/>
            <a:ext cx="39814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9388" y="1075551"/>
            <a:ext cx="403187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前序遍历得到前缀表达式：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- + 3 * 2 9 / 6 4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后序遍历得到后缀表达式：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2 9 * + 6 4 / -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中序遍历得到运算符中置表达式：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+ 2 * 9 – 6 / 4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必要的时候要添加括号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6984" y="1275606"/>
            <a:ext cx="8686800" cy="4114800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二叉树是有限个元素的集合。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2) </a:t>
            </a:r>
            <a:r>
              <a:rPr lang="zh-CN" altLang="en-US" sz="2000" dirty="0">
                <a:latin typeface="微软雅黑" panose="020B0503020204020204" pitchFamily="34" charset="-122"/>
              </a:rPr>
              <a:t>空集合是一个二叉树，称为空二叉树。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3) </a:t>
            </a:r>
            <a:r>
              <a:rPr lang="zh-CN" altLang="en-US" sz="2000" dirty="0">
                <a:latin typeface="微软雅黑" panose="020B0503020204020204" pitchFamily="34" charset="-122"/>
              </a:rPr>
              <a:t>一个元素</a:t>
            </a:r>
            <a:r>
              <a:rPr lang="en-US" altLang="zh-CN" sz="2000" dirty="0">
                <a:latin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</a:rPr>
              <a:t>称其为“根”或“根结点”</a:t>
            </a:r>
            <a:r>
              <a:rPr lang="en-US" altLang="zh-CN" sz="2000" dirty="0">
                <a:latin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</a:rPr>
              <a:t>，加上一个被称为“左子树”的二叉树，和一个被称为“右子树”的二叉树，就能形成一个新的二叉树。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要求根、左子树和右子树三者没有公共元素。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实例：动物分类问答知识树</a:t>
            </a:r>
            <a:endParaRPr lang="zh-CN" altLang="en-US" sz="2800" dirty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959329" y="5418510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986FCED8-1545-4CC7-99F9-CF50695FFCE2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7944" y="1779662"/>
            <a:ext cx="208823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它是否是哺乳动物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10806" y="2185942"/>
            <a:ext cx="1301254" cy="52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86335" y="218594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4" idx="2"/>
          </p:cNvCxnSpPr>
          <p:nvPr/>
        </p:nvCxnSpPr>
        <p:spPr>
          <a:xfrm>
            <a:off x="5112060" y="2148994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110991" y="218594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65100" y="2752714"/>
            <a:ext cx="139087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它是宠物吗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25629" y="2752714"/>
            <a:ext cx="122669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它会飞吗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314473" y="3122046"/>
            <a:ext cx="1301254" cy="52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90002" y="312204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37452" y="3665145"/>
            <a:ext cx="4525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狗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600669" y="3108771"/>
            <a:ext cx="711309" cy="508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979538" y="3184886"/>
            <a:ext cx="33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40286" y="3651870"/>
            <a:ext cx="49702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驴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5987597" y="3135321"/>
            <a:ext cx="888659" cy="516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104278" y="31782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855296" y="3108771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854227" y="314571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08398" y="3675543"/>
            <a:ext cx="7020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乌龟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33116" y="3651870"/>
            <a:ext cx="144314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它会捕猎吗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279575" y="4071425"/>
            <a:ext cx="888659" cy="516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396256" y="411435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Y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147274" y="4044875"/>
            <a:ext cx="1764196" cy="56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146205" y="408182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00376" y="4611647"/>
            <a:ext cx="7020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鸽子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021795" y="4587974"/>
            <a:ext cx="55448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鹰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4690" y="861353"/>
            <a:ext cx="864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一个存储了狗、驴、鹰、乌龟、鸽子五种动物的系统，用户想好一个动物，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系统提问，用户回答是或否，系统猜出用户想的动物。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哈夫曼树</a:t>
            </a:r>
            <a:br>
              <a:rPr lang="en-US" altLang="zh-CN" sz="2200" dirty="0"/>
            </a:br>
            <a:r>
              <a:rPr lang="en-US" altLang="zh-CN" sz="2200" dirty="0"/>
              <a:t>(</a:t>
            </a:r>
            <a:r>
              <a:rPr lang="zh-CN" altLang="en-US" sz="2200" dirty="0"/>
              <a:t>最优二叉树</a:t>
            </a:r>
            <a:r>
              <a:rPr lang="en-US" altLang="zh-CN" sz="2200" dirty="0"/>
              <a:t>)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484188"/>
            <a:ext cx="6240462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343775" y="4686421"/>
            <a:ext cx="180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木兰围场泰丰湖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最优二叉树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596" name="矩形 6"/>
              <p:cNvSpPr>
                <a:spLocks noChangeArrowheads="1"/>
              </p:cNvSpPr>
              <p:nvPr/>
            </p:nvSpPr>
            <p:spPr bwMode="auto">
              <a:xfrm>
                <a:off x="179388" y="842963"/>
                <a:ext cx="8785100" cy="2217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给定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n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个结点，结点</a:t>
                </a:r>
                <a:r>
                  <a:rPr lang="en-US" altLang="zh-CN" sz="1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有权值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W</a:t>
                </a:r>
                <a:r>
                  <a:rPr lang="en-US" altLang="zh-CN" sz="1800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。要求构造一棵二叉树，叶子结点为给定的结点，且</a:t>
                </a: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	WPL =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𝑊</m:t>
                        </m:r>
                        <m:r>
                          <a:rPr lang="en-US" altLang="zh-CN" sz="1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×</m:t>
                        </m:r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𝐿</m:t>
                        </m:r>
                        <m:r>
                          <a:rPr lang="en-US" altLang="zh-CN" sz="1800" b="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ourier New" panose="02070309020205020404" pitchFamily="49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最小。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Li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是结点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i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到树根的路径的长度。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urier New" panose="02070309020205020404" pitchFamily="49" charset="0"/>
                  </a:rPr>
                  <a:t>WPL: Weighted Path Length of Tree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="1" dirty="0">
                  <a:solidFill>
                    <a:srgbClr val="7030A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最优二叉树也叫哈夫曼树</a:t>
                </a:r>
                <a:endParaRPr lang="en-US" altLang="zh-CN" sz="18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10596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842963"/>
                <a:ext cx="8785100" cy="2217017"/>
              </a:xfrm>
              <a:prstGeom prst="rect">
                <a:avLst/>
              </a:prstGeom>
              <a:blipFill rotWithShape="1">
                <a:blip r:embed="rId1"/>
                <a:stretch>
                  <a:fillRect l="-4" t="-14" r="2" b="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最优二叉树的构造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7851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开始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个结点位于集合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取走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两个权值最小的结点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，构造一棵二叉树，树根为结点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的两个子结点是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，且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W</a:t>
            </a:r>
            <a:r>
              <a:rPr lang="en-US" altLang="zh-CN" sz="18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=W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+W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，并将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加入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重复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直到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中只有一个结点，最优二叉树就构造完毕，根就是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中的唯一结点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证明较麻烦，略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显然，最优二叉树不唯一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59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AF9C5-AB1A-49C3-927B-1C1CCF15589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0596" name="矩形 6"/>
          <p:cNvSpPr>
            <a:spLocks noChangeArrowheads="1"/>
          </p:cNvSpPr>
          <p:nvPr/>
        </p:nvSpPr>
        <p:spPr bwMode="auto">
          <a:xfrm>
            <a:off x="179388" y="842963"/>
            <a:ext cx="8001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需要对信息中用到的每个字符进行编码。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定长编码方案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每个字符编码的比特数都相同。比如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ASCII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编码方案。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A 000	C 010  	E 100	G 110	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 001	D 011	F 101	H 111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BACADAEAFABBAAAGAH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被编码为以下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54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bits: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001000010000011000100000101000001001000000000110000111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lvl="0" eaLnBrk="1" hangingPunct="1">
              <a:defRPr/>
            </a:pPr>
            <a:r>
              <a:rPr lang="zh-CN" altLang="en-US" sz="2800" dirty="0">
                <a:solidFill>
                  <a:srgbClr val="1F497D"/>
                </a:solidFill>
                <a:latin typeface="Arial" panose="020B0604020202020204"/>
                <a:ea typeface="黑体" panose="02010609060101010101" pitchFamily="2" charset="-122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64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28A9AE-AD33-462E-A73E-BCD22E6FF72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2644" name="矩形 6"/>
          <p:cNvSpPr>
            <a:spLocks noChangeArrowheads="1"/>
          </p:cNvSpPr>
          <p:nvPr/>
        </p:nvSpPr>
        <p:spPr bwMode="auto">
          <a:xfrm>
            <a:off x="250825" y="700088"/>
            <a:ext cx="8001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熵编码方案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使用频率高的字符，给予较短编码，使用频率低的字符，给予较长编码，如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哈夫曼编码。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A 0	C 1010	  E 1100	   G 1110		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 100	D 1011	  F 1101	    H 1111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BACADAEAFABBAAAGAH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被编码为以下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42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bits: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Courier New" panose="02070309020205020404" pitchFamily="49" charset="0"/>
              </a:rPr>
              <a:t>100010100101101100011010100100000111001111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691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33F84-DE5B-4862-BACD-A32BAB8898CB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14692" name="矩形 6"/>
          <p:cNvSpPr>
            <a:spLocks noChangeArrowheads="1"/>
          </p:cNvSpPr>
          <p:nvPr/>
        </p:nvSpPr>
        <p:spPr bwMode="auto">
          <a:xfrm>
            <a:off x="250825" y="700088"/>
            <a:ext cx="80010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使用可变长编码，需要解决的问题是：如何区分一个编码是一个字符的完整编码，还是另一个字符的编码的前缀。解决办法之一就是采用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前缀编码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任何一个字符的编码，都不会是其他字符编码的前缀。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114693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9950"/>
            <a:ext cx="38004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4" name="TextBox 5"/>
          <p:cNvSpPr txBox="1">
            <a:spLocks noChangeArrowheads="1"/>
          </p:cNvSpPr>
          <p:nvPr/>
        </p:nvSpPr>
        <p:spPr bwMode="auto">
          <a:xfrm>
            <a:off x="4787900" y="2355850"/>
            <a:ext cx="41052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二叉树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叶子代表字符，且每个叶子结点有个权值，权值即该字符的出现频率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非叶子结点里存放着以它为根的子树中的所有字符，以及这些字符的权值之和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权值仅用来建树，对于字符串的解码和编码没有用处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695" name="矩形 6"/>
          <p:cNvSpPr>
            <a:spLocks noChangeArrowheads="1"/>
          </p:cNvSpPr>
          <p:nvPr/>
        </p:nvSpPr>
        <p:spPr bwMode="auto">
          <a:xfrm>
            <a:off x="4787900" y="16351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哈夫曼编码树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673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756836-C4C5-439F-84D8-B8980A1E3AB4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116740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7788"/>
            <a:ext cx="4089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Box 5"/>
          <p:cNvSpPr txBox="1">
            <a:spLocks noChangeArrowheads="1"/>
          </p:cNvSpPr>
          <p:nvPr/>
        </p:nvSpPr>
        <p:spPr bwMode="auto">
          <a:xfrm>
            <a:off x="4859338" y="1851025"/>
            <a:ext cx="41052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从树根开始，每次往包含该字符的子树走。往左子树走，则编码加上比特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，往右子树走，则编码加上比特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 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 100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 1010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 1110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  1111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742" name="矩形 6"/>
          <p:cNvSpPr>
            <a:spLocks noChangeArrowheads="1"/>
          </p:cNvSpPr>
          <p:nvPr/>
        </p:nvSpPr>
        <p:spPr bwMode="auto">
          <a:xfrm>
            <a:off x="4787900" y="9874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字符的编码过程：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787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DCD59A-6867-448F-91EE-7BFA89E1BEAC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pic>
        <p:nvPicPr>
          <p:cNvPr id="118788" name="Picture 2" descr="http://mitpress.mit.edu/sicp/full-text/book/ch2-Z-G-53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7788"/>
            <a:ext cx="4089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4859338" y="1851025"/>
            <a:ext cx="41052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从树根开始，在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编码中碰到一个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，就往左子树走，碰到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，就往右子树走。走到叶子，即解码出一个字符。然后回到树根重复前面的过程。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  <a:t>10001010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790" name="矩形 6"/>
          <p:cNvSpPr>
            <a:spLocks noChangeArrowheads="1"/>
          </p:cNvSpPr>
          <p:nvPr/>
        </p:nvSpPr>
        <p:spPr bwMode="auto">
          <a:xfrm>
            <a:off x="4787900" y="9874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字符串编码的解码过程：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哈夫曼编码树的构造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0835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7C9A80-83A0-4269-B6A9-4D77CCDFF95D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0836" name="矩形 6"/>
          <p:cNvSpPr>
            <a:spLocks noChangeArrowheads="1"/>
          </p:cNvSpPr>
          <p:nvPr/>
        </p:nvSpPr>
        <p:spPr bwMode="auto">
          <a:xfrm>
            <a:off x="107950" y="700088"/>
            <a:ext cx="85677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基本思想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使用频率越高的字符，离树根越近。构造过程和最优二叉树一样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过程</a:t>
            </a: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开始时，若有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个字符，则就有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个结点。每个结点的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权值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就是字符的频率，每个结点的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字符集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就是一个字符。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取出权值最小的两个结点，合并为一棵子树。子树的树根的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权值为两个结点的权值之和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字符集为两个结点字符集之并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。在</a:t>
            </a:r>
            <a:r>
              <a:rPr lang="zh-CN" altLang="en-US" sz="2000" b="1" dirty="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结点集合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中删除取出的两个结点，加入新生成的树根。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3. 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如果结点集合中</a:t>
            </a:r>
            <a:r>
              <a:rPr lang="zh-CN" altLang="en-US" sz="2000" b="1" dirty="0">
                <a:highlight>
                  <a:srgbClr val="FFFF00"/>
                </a:highlight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只有一个结点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，则建树结束。否则，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goto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2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 descr="https://gimg2.baidu.com/image_search/src=http%3A%2F%2Fimgedu.lagou.com%2FRBTree-2.png&amp;refer=http%3A%2F%2Fimgedu.lagou.com&amp;app=2002&amp;size=f9999,10000&amp;q=a80&amp;n=0&amp;g=0n&amp;fmt=jpeg?sec=1620790077&amp;t=83814aa81476022bf93915f6c33128b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95686"/>
            <a:ext cx="32289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2051720" y="14196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995687"/>
            <a:ext cx="3228975" cy="24574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486239" y="1478331"/>
            <a:ext cx="4616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非二叉树，因不满足没有公共结点条件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哈夫曼编码树的构造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28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000542-B955-46F1-AB78-C8AD3D12E820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2884" name="矩形 6"/>
          <p:cNvSpPr>
            <a:spLocks noChangeArrowheads="1"/>
          </p:cNvSpPr>
          <p:nvPr/>
        </p:nvSpPr>
        <p:spPr bwMode="auto">
          <a:xfrm>
            <a:off x="107950" y="700088"/>
            <a:ext cx="90360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Initial leaves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(C 1) (D 1) (E 1) (F 1) 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({C D}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(E 1) (F 1) 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F} 2)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({E F}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({G H}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D} 5)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4)} 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 E F G H} 9)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}Final 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({A B C D E F G H} 17)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哈夫曼编码树不唯一</a:t>
            </a:r>
            <a:endParaRPr lang="en-US" altLang="zh-CN" sz="20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如何快速地在结点集合取出权值最小的两个结点？不要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O(n)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的笨办法。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堆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，可以做到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O(log(n))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最优二叉树例题</a:t>
            </a:r>
            <a:endParaRPr lang="zh-CN" altLang="en-US" sz="2200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0224460" y="6251564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</a:rPr>
              <a:t>黄石大峡谷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64" y="452419"/>
            <a:ext cx="6243877" cy="4135555"/>
          </a:xfrm>
          <a:prstGeom prst="rect">
            <a:avLst/>
          </a:prstGeom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黄石大峡谷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/>
              <a:t>Fence Repair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915566"/>
            <a:ext cx="8545388" cy="403244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一块长木板，要切割成长度为</a:t>
            </a:r>
            <a:r>
              <a:rPr lang="en-US" altLang="zh-CN" sz="2000" dirty="0">
                <a:latin typeface="微软雅黑" panose="020B0503020204020204" pitchFamily="34" charset="-122"/>
              </a:rPr>
              <a:t>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</a:rPr>
              <a:t>,L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</a:rPr>
              <a:t>...L</a:t>
            </a:r>
            <a:r>
              <a:rPr lang="en-US" altLang="zh-CN" sz="2000" baseline="-25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块板子。每切一刀的费用，等于被切的那块板子的长度。求最少费用。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/>
              <a:t>Fence Repair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915566"/>
                <a:ext cx="8545388" cy="4032448"/>
              </a:xfrm>
            </p:spPr>
            <p:txBody>
              <a:bodyPr>
                <a:normAutofit fontScale="92500"/>
              </a:bodyPr>
              <a:lstStyle/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solidFill>
                      <a:srgbClr val="7030A0"/>
                    </a:solidFill>
                    <a:latin typeface="微软雅黑" panose="020B0503020204020204" pitchFamily="34" charset="-122"/>
                  </a:rPr>
                  <a:t>思路：</a:t>
                </a:r>
                <a:endParaRPr lang="en-US" altLang="zh-CN" sz="2000" dirty="0">
                  <a:solidFill>
                    <a:srgbClr val="7030A0"/>
                  </a:solidFill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考虑等价的切割的逆过程，即用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块板子去粘接成最终的长板子。每粘接一次的费用等于粘成的木板长度。</a:t>
                </a: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将粘接过程中产生的每个木板，包括最终长木板，都看作一个结点。则粘接的过程可以描述成一棵树的建立过程。将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n1,n2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粘接成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R 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，就相当于建一棵以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R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为根，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 n1,n2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为子结点的二叉树。最终长板就是最终二叉树的树根。</a:t>
                </a: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dirty="0">
                  <a:latin typeface="微软雅黑" panose="020B0503020204020204" pitchFamily="34" charset="-122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</a:rPr>
                  <a:t>建树完成后，设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n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到根的路径长度为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，则其参加了次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粘接</a:t>
                </a:r>
                <a:r>
                  <a:rPr lang="en-US" altLang="zh-CN" sz="2000" dirty="0">
                    <a:latin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贡献了费用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L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en-US" altLang="zh-CN" sz="2000" dirty="0" err="1">
                    <a:latin typeface="微软雅黑" panose="020B0503020204020204" pitchFamily="34" charset="-122"/>
                  </a:rPr>
                  <a:t>×W</a:t>
                </a:r>
                <a:r>
                  <a:rPr lang="en-US" altLang="zh-CN" sz="2000" baseline="-25000" dirty="0" err="1">
                    <a:latin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</a:rPr>
                  <a:t>。要使总费用最小就是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cs typeface="Courier New" panose="02070309020205020404" pitchFamily="49" charset="0"/>
                  </a:rPr>
                  <a:t>WPL =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  <m:r>
                          <a:rPr lang="en-US" altLang="zh-CN" sz="20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𝐿𝑖</m:t>
                        </m:r>
                      </m:e>
                    </m:nary>
                    <m:r>
                      <m:rPr>
                        <m:nor/>
                      </m:rPr>
                      <a:rPr lang="zh-CN" altLang="en-US" sz="2000" dirty="0">
                        <a:latin typeface="微软雅黑" panose="020B0503020204020204" pitchFamily="34" charset="-122"/>
                      </a:rPr>
                      <m:t>最小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cs typeface="Courier New" panose="02070309020205020404" pitchFamily="49" charset="0"/>
                  </a:rPr>
                  <a:t>，即最优二叉树问题。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cs typeface="Courier New" panose="02070309020205020404" pitchFamily="49" charset="0"/>
                </a:endParaRPr>
              </a:p>
              <a:p>
                <a:pPr marL="0" indent="0" eaLnBrk="1" hangingPunct="1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000" baseline="-25000" dirty="0">
                  <a:latin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15566"/>
                <a:ext cx="8545388" cy="4032448"/>
              </a:xfrm>
              <a:blipFill rotWithShape="1">
                <a:blip r:embed="rId1"/>
                <a:stretch>
                  <a:fillRect l="-4" t="-13" r="6" b="-4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二叉树的定义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3865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二叉树的左右子树是有区别的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以下是两棵不同的二叉树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33" y="2008972"/>
            <a:ext cx="2081382" cy="104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81" y="3835653"/>
            <a:ext cx="2962380" cy="1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310021" y="3242603"/>
            <a:ext cx="341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以下是三棵不同的二叉树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二叉树的相关概念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6981" y="928688"/>
            <a:ext cx="837565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二叉树的的元素称为“结点”。结点由三部分组成：数据、左子结点指针、右子结点指针。</a:t>
            </a: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(degree)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结点的非空子树数目。也可以说是结点的子结点数目。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叶结点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(leaf node)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度为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的结点。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分支结点：</a:t>
            </a:r>
            <a:r>
              <a:rPr lang="zh-CN" altLang="en-US" sz="2100" dirty="0">
                <a:latin typeface="微软雅黑" panose="020B0503020204020204" pitchFamily="34" charset="-122"/>
              </a:rPr>
              <a:t>度不为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的结点。即除叶子以外的其他结点。也叫内部结点。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兄弟结点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(sibling)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父结点相同的两个结点，互为兄弟结点。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结点的层次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(level)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树根是第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微软雅黑" panose="020B0503020204020204" pitchFamily="34" charset="-122"/>
              </a:rPr>
              <a:t>层的。如果一个结点是第</a:t>
            </a:r>
            <a:r>
              <a:rPr lang="en-US" altLang="zh-CN" sz="2100" dirty="0">
                <a:latin typeface="微软雅黑" panose="020B0503020204020204" pitchFamily="34" charset="-122"/>
              </a:rPr>
              <a:t>n</a:t>
            </a:r>
            <a:r>
              <a:rPr lang="zh-CN" altLang="en-US" sz="2100" dirty="0">
                <a:latin typeface="微软雅黑" panose="020B0503020204020204" pitchFamily="34" charset="-122"/>
              </a:rPr>
              <a:t>层的，则其子结点就是第</a:t>
            </a:r>
            <a:r>
              <a:rPr lang="en-US" altLang="zh-CN" sz="2100" dirty="0">
                <a:latin typeface="微软雅黑" panose="020B0503020204020204" pitchFamily="34" charset="-122"/>
              </a:rPr>
              <a:t>n+1</a:t>
            </a:r>
            <a:r>
              <a:rPr lang="zh-CN" altLang="en-US" sz="2100" dirty="0">
                <a:latin typeface="微软雅黑" panose="020B0503020204020204" pitchFamily="34" charset="-122"/>
              </a:rPr>
              <a:t>层的。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结点的深度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(depth)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即结点的层次。</a:t>
            </a:r>
            <a:endParaRPr lang="zh-CN" altLang="en-US" sz="21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二叉树的相关概念</a:t>
            </a:r>
            <a:endParaRPr lang="zh-CN" altLang="en-US" sz="28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6981" y="928688"/>
            <a:ext cx="837565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祖先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(ancestor):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100" dirty="0">
                <a:latin typeface="微软雅黑" panose="020B0503020204020204" pitchFamily="34" charset="-122"/>
              </a:rPr>
              <a:t>	1)	</a:t>
            </a:r>
            <a:r>
              <a:rPr lang="zh-CN" altLang="en-US" sz="2100" dirty="0">
                <a:latin typeface="微软雅黑" panose="020B0503020204020204" pitchFamily="34" charset="-122"/>
              </a:rPr>
              <a:t>父结点是子结点的祖先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sz="2100" dirty="0">
                <a:latin typeface="微软雅黑" panose="020B0503020204020204" pitchFamily="34" charset="-122"/>
              </a:rPr>
              <a:t>	2)	</a:t>
            </a:r>
            <a:r>
              <a:rPr lang="zh-CN" altLang="en-US" sz="2100" dirty="0">
                <a:latin typeface="微软雅黑" panose="020B0503020204020204" pitchFamily="34" charset="-122"/>
              </a:rPr>
              <a:t>若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c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的祖先，则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c</a:t>
            </a:r>
            <a:r>
              <a:rPr lang="zh-CN" altLang="en-US" sz="2100" dirty="0">
                <a:latin typeface="微软雅黑" panose="020B0503020204020204" pitchFamily="34" charset="-122"/>
              </a:rPr>
              <a:t>的祖先。</a:t>
            </a: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子孙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(descendant)</a:t>
            </a: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100" dirty="0">
                <a:latin typeface="微软雅黑" panose="020B0503020204020204" pitchFamily="34" charset="-122"/>
              </a:rPr>
              <a:t>也叫后代。若结点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是结点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的祖先，则结点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就是结点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的后代。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边：</a:t>
            </a:r>
            <a:r>
              <a:rPr lang="zh-CN" altLang="en-US" sz="2100" dirty="0">
                <a:latin typeface="微软雅黑" panose="020B0503020204020204" pitchFamily="34" charset="-122"/>
              </a:rPr>
              <a:t>若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是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的父结点，则对子</a:t>
            </a:r>
            <a:r>
              <a:rPr lang="en-US" altLang="zh-CN" sz="2100" dirty="0">
                <a:latin typeface="微软雅黑" panose="020B0503020204020204" pitchFamily="34" charset="-122"/>
              </a:rPr>
              <a:t>&lt;</a:t>
            </a:r>
            <a:r>
              <a:rPr lang="en-US" altLang="zh-CN" sz="2100" dirty="0" err="1">
                <a:latin typeface="微软雅黑" panose="020B0503020204020204" pitchFamily="34" charset="-122"/>
              </a:rPr>
              <a:t>a,b</a:t>
            </a:r>
            <a:r>
              <a:rPr lang="en-US" altLang="zh-CN" sz="2100" dirty="0">
                <a:latin typeface="微软雅黑" panose="020B0503020204020204" pitchFamily="34" charset="-122"/>
              </a:rPr>
              <a:t>&gt;</a:t>
            </a:r>
            <a:r>
              <a:rPr lang="zh-CN" altLang="en-US" sz="2100" dirty="0">
                <a:latin typeface="微软雅黑" panose="020B0503020204020204" pitchFamily="34" charset="-122"/>
              </a:rPr>
              <a:t>就是</a:t>
            </a:r>
            <a:r>
              <a:rPr lang="en-US" altLang="zh-CN" sz="2100" dirty="0">
                <a:latin typeface="微软雅黑" panose="020B0503020204020204" pitchFamily="34" charset="-122"/>
              </a:rPr>
              <a:t>a</a:t>
            </a:r>
            <a:r>
              <a:rPr lang="zh-CN" altLang="en-US" sz="2100" dirty="0">
                <a:latin typeface="微软雅黑" panose="020B0503020204020204" pitchFamily="34" charset="-122"/>
              </a:rPr>
              <a:t>到</a:t>
            </a:r>
            <a:r>
              <a:rPr lang="en-US" altLang="zh-CN" sz="2100" dirty="0">
                <a:latin typeface="微软雅黑" panose="020B0503020204020204" pitchFamily="34" charset="-122"/>
              </a:rPr>
              <a:t>b</a:t>
            </a:r>
            <a:r>
              <a:rPr lang="zh-CN" altLang="en-US" sz="2100" dirty="0">
                <a:latin typeface="微软雅黑" panose="020B0503020204020204" pitchFamily="34" charset="-122"/>
              </a:rPr>
              <a:t>的边。在图上表现为连接父结点和子结点之间的线段。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solidFill>
                <a:srgbClr val="7030A0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二叉树的高度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(height)</a:t>
            </a:r>
            <a:r>
              <a:rPr lang="zh-CN" altLang="zh-CN" sz="2100" dirty="0">
                <a:solidFill>
                  <a:srgbClr val="7030A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zh-CN" sz="2100" dirty="0">
                <a:latin typeface="微软雅黑" panose="020B0503020204020204" pitchFamily="34" charset="-122"/>
              </a:rPr>
              <a:t>二叉树的高度就是结点的最大层次数。只有一个结点的二叉树，高度是</a:t>
            </a:r>
            <a:r>
              <a:rPr lang="en-US" altLang="zh-CN" sz="2100" dirty="0">
                <a:latin typeface="微软雅黑" panose="020B0503020204020204" pitchFamily="34" charset="-122"/>
              </a:rPr>
              <a:t>0</a:t>
            </a:r>
            <a:r>
              <a:rPr lang="zh-CN" altLang="zh-CN" sz="2100" dirty="0">
                <a:latin typeface="微软雅黑" panose="020B0503020204020204" pitchFamily="34" charset="-122"/>
              </a:rPr>
              <a:t>。结点一共有</a:t>
            </a:r>
            <a:r>
              <a:rPr lang="en-US" altLang="zh-CN" sz="2100" dirty="0">
                <a:latin typeface="微软雅黑" panose="020B0503020204020204" pitchFamily="34" charset="-122"/>
              </a:rPr>
              <a:t>n</a:t>
            </a:r>
            <a:r>
              <a:rPr lang="zh-CN" altLang="zh-CN" sz="2100" dirty="0">
                <a:latin typeface="微软雅黑" panose="020B0503020204020204" pitchFamily="34" charset="-122"/>
              </a:rPr>
              <a:t>层，高度就是</a:t>
            </a:r>
            <a:r>
              <a:rPr lang="en-US" altLang="zh-CN" sz="2100" dirty="0">
                <a:latin typeface="微软雅黑" panose="020B0503020204020204" pitchFamily="34" charset="-122"/>
              </a:rPr>
              <a:t>n-1</a:t>
            </a:r>
            <a:r>
              <a:rPr lang="zh-CN" altLang="zh-CN" sz="2100" dirty="0">
                <a:latin typeface="微软雅黑" panose="020B0503020204020204" pitchFamily="34" charset="-122"/>
              </a:rPr>
              <a:t>。</a:t>
            </a:r>
            <a:endParaRPr lang="zh-CN" altLang="zh-CN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zh-CN" altLang="en-US" sz="21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/>
              <a:t>二叉树相关的概念</a:t>
            </a:r>
            <a:endParaRPr lang="zh-CN" altLang="en-US" sz="28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935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完美二叉树</a:t>
            </a: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(perfect binary tree)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每一层结点数目都达到最大。即第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个结点。高为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的完美二叉树，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h+1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239005"/>
            <a:ext cx="3752850" cy="230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8375</Words>
  <Application>WPS 演示</Application>
  <PresentationFormat>全屏显示(16:9)</PresentationFormat>
  <Paragraphs>789</Paragraphs>
  <Slides>53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Times New Roman</vt:lpstr>
      <vt:lpstr>黑体</vt:lpstr>
      <vt:lpstr>Calibri</vt:lpstr>
      <vt:lpstr>Arial Unicode MS</vt:lpstr>
      <vt:lpstr>Courier New</vt:lpstr>
      <vt:lpstr>楷体</vt:lpstr>
      <vt:lpstr>Cambria Math</vt:lpstr>
      <vt:lpstr>Arial</vt:lpstr>
      <vt:lpstr>思源黑体 CN Heavy</vt:lpstr>
      <vt:lpstr>Wingdings</vt:lpstr>
      <vt:lpstr>Office 主题</vt:lpstr>
      <vt:lpstr>数据结构和算法 （Python描述）</vt:lpstr>
      <vt:lpstr>二叉树</vt:lpstr>
      <vt:lpstr>二叉树概念及性质</vt:lpstr>
      <vt:lpstr>二叉树的定义</vt:lpstr>
      <vt:lpstr>二叉树的定义</vt:lpstr>
      <vt:lpstr>二叉树的定义</vt:lpstr>
      <vt:lpstr>二叉树的相关概念</vt:lpstr>
      <vt:lpstr>二叉树的相关概念</vt:lpstr>
      <vt:lpstr>二叉树相关的概念</vt:lpstr>
      <vt:lpstr>二叉树相关的概念</vt:lpstr>
      <vt:lpstr>二叉树相关的概念</vt:lpstr>
      <vt:lpstr>二叉树的性质</vt:lpstr>
      <vt:lpstr>二叉树的性质</vt:lpstr>
      <vt:lpstr>完全二叉树的性质</vt:lpstr>
      <vt:lpstr>完全二叉树的性质</vt:lpstr>
      <vt:lpstr>二叉树的实现</vt:lpstr>
      <vt:lpstr>二叉树的实现方法</vt:lpstr>
      <vt:lpstr>二叉树的列表实现方法</vt:lpstr>
      <vt:lpstr>二叉树的列表实现方法</vt:lpstr>
      <vt:lpstr>二叉树的列表实现方法</vt:lpstr>
      <vt:lpstr>二叉树的遍历</vt:lpstr>
      <vt:lpstr>二叉树的遍历</vt:lpstr>
      <vt:lpstr>二叉树的遍历</vt:lpstr>
      <vt:lpstr>二叉树的遍历</vt:lpstr>
      <vt:lpstr>二叉树的遍历</vt:lpstr>
      <vt:lpstr>二叉树的遍历</vt:lpstr>
      <vt:lpstr>遍历序列和二叉树</vt:lpstr>
      <vt:lpstr>遍历序列和二叉树</vt:lpstr>
      <vt:lpstr>例题：文本二叉树</vt:lpstr>
      <vt:lpstr>例题：文本二叉树</vt:lpstr>
      <vt:lpstr>例题：文本二叉树</vt:lpstr>
      <vt:lpstr>例题：文本二叉树</vt:lpstr>
      <vt:lpstr>例题：文本二叉树</vt:lpstr>
      <vt:lpstr>例题：文本二叉树</vt:lpstr>
      <vt:lpstr>PowerPoint 演示文稿</vt:lpstr>
      <vt:lpstr>二叉树的非递归前序遍历</vt:lpstr>
      <vt:lpstr>二叉树的非递归中序遍历</vt:lpstr>
      <vt:lpstr>二叉树的应用</vt:lpstr>
      <vt:lpstr>实例：表达式树</vt:lpstr>
      <vt:lpstr>实例：动物分类问答知识树</vt:lpstr>
      <vt:lpstr>哈夫曼树 (最优二叉树)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最优二叉树例题</vt:lpstr>
      <vt:lpstr>Fence Repair</vt:lpstr>
      <vt:lpstr>Fence Repair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张程煕</cp:lastModifiedBy>
  <cp:revision>701</cp:revision>
  <dcterms:created xsi:type="dcterms:W3CDTF">2024-03-25T11:49:26Z</dcterms:created>
  <dcterms:modified xsi:type="dcterms:W3CDTF">2024-03-25T15:10:49Z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2382ED15BF6644DEBB53EA7B22CD3E0F_12</vt:lpwstr>
  </property>
  <property fmtid="{D5CDD505-2E9C-101B-9397-08002B2CF9AE}" pid="3" name="KSOProductBuildVer">
    <vt:lpwstr>2052-12.1.0.16388</vt:lpwstr>
  </property>
</Properties>
</file>